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2" r:id="rId1"/>
  </p:sldMasterIdLst>
  <p:sldIdLst>
    <p:sldId id="256" r:id="rId2"/>
    <p:sldId id="261" r:id="rId3"/>
    <p:sldId id="268" r:id="rId4"/>
    <p:sldId id="257" r:id="rId5"/>
    <p:sldId id="259" r:id="rId6"/>
    <p:sldId id="258" r:id="rId7"/>
    <p:sldId id="269" r:id="rId8"/>
    <p:sldId id="270" r:id="rId9"/>
    <p:sldId id="260" r:id="rId10"/>
    <p:sldId id="263" r:id="rId11"/>
    <p:sldId id="264" r:id="rId12"/>
    <p:sldId id="265" r:id="rId13"/>
    <p:sldId id="271" r:id="rId14"/>
    <p:sldId id="272" r:id="rId15"/>
    <p:sldId id="273" r:id="rId16"/>
    <p:sldId id="274" r:id="rId17"/>
    <p:sldId id="275" r:id="rId18"/>
    <p:sldId id="276" r:id="rId19"/>
    <p:sldId id="277" r:id="rId20"/>
    <p:sldId id="278" r:id="rId21"/>
    <p:sldId id="267"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4" d="100"/>
          <a:sy n="64" d="100"/>
        </p:scale>
        <p:origin x="74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8/31/2018</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65747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15764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4716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58756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04965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8/31/2018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27301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8/31/2018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56322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8/31/2018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22858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8/31/2018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85720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64658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B61BEF0D-F0BB-DE4B-95CE-6DB70DBA9567}" type="datetimeFigureOut">
              <a:rPr lang="en-US" smtClean="0"/>
              <a:pPr/>
              <a:t>8/31/2018</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76191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B61BEF0D-F0BB-DE4B-95CE-6DB70DBA9567}" type="datetimeFigureOut">
              <a:rPr lang="en-US" smtClean="0"/>
              <a:pPr/>
              <a:t>8/31/2018</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D57F1E4F-1CFF-5643-939E-217C01CDF565}"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3585069"/>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79629" y="2145700"/>
            <a:ext cx="8229600" cy="2185214"/>
          </a:xfrm>
          <a:prstGeom prst="rect">
            <a:avLst/>
          </a:prstGeom>
          <a:noFill/>
        </p:spPr>
        <p:txBody>
          <a:bodyPr wrap="square" lIns="91440" tIns="45720" rIns="91440" bIns="45720">
            <a:spAutoFit/>
          </a:bodyPr>
          <a:lstStyle/>
          <a:p>
            <a:pPr algn="ctr"/>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Ready Pizza</a:t>
            </a:r>
          </a:p>
          <a:p>
            <a:pPr algn="ctr"/>
            <a:r>
              <a:rPr lang="en-US" sz="2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(ONLINE PIZZA DELIVERY)</a:t>
            </a:r>
          </a:p>
          <a:p>
            <a:pPr algn="ctr"/>
            <a:endPar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2610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USER PANEL</a:t>
            </a:r>
          </a:p>
        </p:txBody>
      </p:sp>
      <p:sp>
        <p:nvSpPr>
          <p:cNvPr id="6" name="Text Placeholder 5"/>
          <p:cNvSpPr>
            <a:spLocks noGrp="1"/>
          </p:cNvSpPr>
          <p:nvPr>
            <p:ph type="body" idx="1"/>
          </p:nvPr>
        </p:nvSpPr>
        <p:spPr/>
        <p:txBody>
          <a:bodyPr/>
          <a:lstStyle/>
          <a:p>
            <a:r>
              <a:rPr lang="en-US" dirty="0"/>
              <a:t>Login page</a:t>
            </a:r>
          </a:p>
        </p:txBody>
      </p:sp>
      <p:pic>
        <p:nvPicPr>
          <p:cNvPr id="10" name="Content Placeholder 9"/>
          <p:cNvPicPr>
            <a:picLocks noGrp="1"/>
          </p:cNvPicPr>
          <p:nvPr>
            <p:ph sz="half" idx="2"/>
          </p:nvPr>
        </p:nvPicPr>
        <p:blipFill>
          <a:blip r:embed="rId2"/>
          <a:stretch>
            <a:fillRect/>
          </a:stretch>
        </p:blipFill>
        <p:spPr>
          <a:xfrm>
            <a:off x="1447800" y="2840137"/>
            <a:ext cx="4645025" cy="2612826"/>
          </a:xfrm>
          <a:prstGeom prst="rect">
            <a:avLst/>
          </a:prstGeom>
        </p:spPr>
      </p:pic>
      <p:sp>
        <p:nvSpPr>
          <p:cNvPr id="8" name="Text Placeholder 7"/>
          <p:cNvSpPr>
            <a:spLocks noGrp="1"/>
          </p:cNvSpPr>
          <p:nvPr>
            <p:ph type="body" sz="quarter" idx="3"/>
          </p:nvPr>
        </p:nvSpPr>
        <p:spPr/>
        <p:txBody>
          <a:bodyPr/>
          <a:lstStyle/>
          <a:p>
            <a:r>
              <a:rPr lang="en-US" dirty="0"/>
              <a:t>REGISTRATION PAGE</a:t>
            </a:r>
          </a:p>
        </p:txBody>
      </p:sp>
      <p:pic>
        <p:nvPicPr>
          <p:cNvPr id="11" name="Content Placeholder 10"/>
          <p:cNvPicPr>
            <a:picLocks noGrp="1"/>
          </p:cNvPicPr>
          <p:nvPr>
            <p:ph sz="quarter" idx="4"/>
          </p:nvPr>
        </p:nvPicPr>
        <p:blipFill>
          <a:blip r:embed="rId3"/>
          <a:stretch>
            <a:fillRect/>
          </a:stretch>
        </p:blipFill>
        <p:spPr>
          <a:xfrm>
            <a:off x="6411913" y="2833787"/>
            <a:ext cx="4645025" cy="2612826"/>
          </a:xfrm>
          <a:prstGeom prst="rect">
            <a:avLst/>
          </a:prstGeom>
        </p:spPr>
      </p:pic>
    </p:spTree>
    <p:extLst>
      <p:ext uri="{BB962C8B-B14F-4D97-AF65-F5344CB8AC3E}">
        <p14:creationId xmlns:p14="http://schemas.microsoft.com/office/powerpoint/2010/main" val="1570918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ORDER ONLINE PAGE</a:t>
            </a:r>
          </a:p>
        </p:txBody>
      </p:sp>
      <p:sp>
        <p:nvSpPr>
          <p:cNvPr id="6" name="Text Placeholder 5"/>
          <p:cNvSpPr>
            <a:spLocks noGrp="1"/>
          </p:cNvSpPr>
          <p:nvPr>
            <p:ph type="body" idx="1"/>
          </p:nvPr>
        </p:nvSpPr>
        <p:spPr/>
        <p:txBody>
          <a:bodyPr/>
          <a:lstStyle/>
          <a:p>
            <a:r>
              <a:rPr lang="en-US" dirty="0"/>
              <a:t>1</a:t>
            </a:r>
            <a:r>
              <a:rPr lang="en-US" baseline="30000" dirty="0"/>
              <a:t>ST</a:t>
            </a:r>
            <a:r>
              <a:rPr lang="en-US" dirty="0"/>
              <a:t> HALF SCREEN</a:t>
            </a:r>
          </a:p>
        </p:txBody>
      </p:sp>
      <p:pic>
        <p:nvPicPr>
          <p:cNvPr id="10" name="Content Placeholder 9"/>
          <p:cNvPicPr>
            <a:picLocks noGrp="1"/>
          </p:cNvPicPr>
          <p:nvPr>
            <p:ph sz="half" idx="2"/>
          </p:nvPr>
        </p:nvPicPr>
        <p:blipFill>
          <a:blip r:embed="rId2"/>
          <a:stretch>
            <a:fillRect/>
          </a:stretch>
        </p:blipFill>
        <p:spPr>
          <a:xfrm>
            <a:off x="1447800" y="2840137"/>
            <a:ext cx="4645025" cy="2612826"/>
          </a:xfrm>
          <a:prstGeom prst="rect">
            <a:avLst/>
          </a:prstGeom>
        </p:spPr>
      </p:pic>
      <p:sp>
        <p:nvSpPr>
          <p:cNvPr id="8" name="Text Placeholder 7"/>
          <p:cNvSpPr>
            <a:spLocks noGrp="1"/>
          </p:cNvSpPr>
          <p:nvPr>
            <p:ph type="body" sz="quarter" idx="3"/>
          </p:nvPr>
        </p:nvSpPr>
        <p:spPr/>
        <p:txBody>
          <a:bodyPr/>
          <a:lstStyle/>
          <a:p>
            <a:r>
              <a:rPr lang="en-US" dirty="0"/>
              <a:t>2</a:t>
            </a:r>
            <a:r>
              <a:rPr lang="en-US" baseline="30000" dirty="0"/>
              <a:t>ND</a:t>
            </a:r>
            <a:r>
              <a:rPr lang="en-US" dirty="0"/>
              <a:t> HALF SCREEN</a:t>
            </a:r>
          </a:p>
        </p:txBody>
      </p:sp>
      <p:pic>
        <p:nvPicPr>
          <p:cNvPr id="11" name="Content Placeholder 10"/>
          <p:cNvPicPr>
            <a:picLocks noGrp="1"/>
          </p:cNvPicPr>
          <p:nvPr>
            <p:ph sz="quarter" idx="4"/>
          </p:nvPr>
        </p:nvPicPr>
        <p:blipFill>
          <a:blip r:embed="rId3"/>
          <a:stretch>
            <a:fillRect/>
          </a:stretch>
        </p:blipFill>
        <p:spPr>
          <a:xfrm>
            <a:off x="6411913" y="2833787"/>
            <a:ext cx="4645025" cy="2612826"/>
          </a:xfrm>
          <a:prstGeom prst="rect">
            <a:avLst/>
          </a:prstGeom>
        </p:spPr>
      </p:pic>
    </p:spTree>
    <p:extLst>
      <p:ext uri="{BB962C8B-B14F-4D97-AF65-F5344CB8AC3E}">
        <p14:creationId xmlns:p14="http://schemas.microsoft.com/office/powerpoint/2010/main" val="1444820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USER PANEL</a:t>
            </a:r>
          </a:p>
        </p:txBody>
      </p:sp>
      <p:sp>
        <p:nvSpPr>
          <p:cNvPr id="6" name="Text Placeholder 5"/>
          <p:cNvSpPr>
            <a:spLocks noGrp="1"/>
          </p:cNvSpPr>
          <p:nvPr>
            <p:ph type="body" idx="1"/>
          </p:nvPr>
        </p:nvSpPr>
        <p:spPr>
          <a:xfrm>
            <a:off x="2589211" y="1969475"/>
            <a:ext cx="4343402" cy="576262"/>
          </a:xfrm>
        </p:spPr>
        <p:txBody>
          <a:bodyPr/>
          <a:lstStyle/>
          <a:p>
            <a:r>
              <a:rPr lang="en-US" dirty="0"/>
              <a:t>ADDING SIZE,TOPPINGS</a:t>
            </a:r>
          </a:p>
        </p:txBody>
      </p:sp>
      <p:pic>
        <p:nvPicPr>
          <p:cNvPr id="10" name="Content Placeholder 9"/>
          <p:cNvPicPr>
            <a:picLocks noGrp="1"/>
          </p:cNvPicPr>
          <p:nvPr>
            <p:ph sz="half" idx="2"/>
          </p:nvPr>
        </p:nvPicPr>
        <p:blipFill>
          <a:blip r:embed="rId2"/>
          <a:stretch>
            <a:fillRect/>
          </a:stretch>
        </p:blipFill>
        <p:spPr>
          <a:xfrm>
            <a:off x="1447800" y="2840137"/>
            <a:ext cx="4645025" cy="2612826"/>
          </a:xfrm>
          <a:prstGeom prst="rect">
            <a:avLst/>
          </a:prstGeom>
        </p:spPr>
      </p:pic>
      <p:sp>
        <p:nvSpPr>
          <p:cNvPr id="8" name="Text Placeholder 7"/>
          <p:cNvSpPr>
            <a:spLocks noGrp="1"/>
          </p:cNvSpPr>
          <p:nvPr>
            <p:ph type="body" sz="quarter" idx="3"/>
          </p:nvPr>
        </p:nvSpPr>
        <p:spPr>
          <a:xfrm>
            <a:off x="7167563" y="1969475"/>
            <a:ext cx="4338067" cy="576262"/>
          </a:xfrm>
        </p:spPr>
        <p:txBody>
          <a:bodyPr/>
          <a:lstStyle/>
          <a:p>
            <a:r>
              <a:rPr lang="en-US" dirty="0"/>
              <a:t>AFTER PLACING ORDER</a:t>
            </a:r>
          </a:p>
        </p:txBody>
      </p:sp>
      <p:pic>
        <p:nvPicPr>
          <p:cNvPr id="11" name="Content Placeholder 10"/>
          <p:cNvPicPr>
            <a:picLocks noGrp="1"/>
          </p:cNvPicPr>
          <p:nvPr>
            <p:ph sz="quarter" idx="4"/>
          </p:nvPr>
        </p:nvPicPr>
        <p:blipFill>
          <a:blip r:embed="rId3"/>
          <a:stretch>
            <a:fillRect/>
          </a:stretch>
        </p:blipFill>
        <p:spPr>
          <a:xfrm>
            <a:off x="6411913" y="2833787"/>
            <a:ext cx="4645025" cy="2612826"/>
          </a:xfrm>
          <a:prstGeom prst="rect">
            <a:avLst/>
          </a:prstGeom>
        </p:spPr>
      </p:pic>
    </p:spTree>
    <p:extLst>
      <p:ext uri="{BB962C8B-B14F-4D97-AF65-F5344CB8AC3E}">
        <p14:creationId xmlns:p14="http://schemas.microsoft.com/office/powerpoint/2010/main" val="1487107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fontScale="85000" lnSpcReduction="20000"/>
          </a:bodyPr>
          <a:lstStyle/>
          <a:p>
            <a:r>
              <a:rPr lang="en-US" sz="2400" dirty="0"/>
              <a:t>ADMIN PANEL</a:t>
            </a:r>
          </a:p>
          <a:p>
            <a:pPr>
              <a:buFont typeface="Wingdings" panose="05000000000000000000" pitchFamily="2" charset="2"/>
              <a:buChar char="§"/>
            </a:pPr>
            <a:r>
              <a:rPr lang="en-US" sz="2400" dirty="0"/>
              <a:t>Admin can be able do the following operation</a:t>
            </a:r>
          </a:p>
          <a:p>
            <a:pPr marL="457200" indent="-457200">
              <a:buFont typeface="+mj-lt"/>
              <a:buAutoNum type="arabicPeriod"/>
            </a:pPr>
            <a:r>
              <a:rPr lang="en-US" sz="2400" dirty="0"/>
              <a:t>Add, view and edit user</a:t>
            </a:r>
          </a:p>
          <a:p>
            <a:pPr marL="457200" indent="-457200">
              <a:buFont typeface="+mj-lt"/>
              <a:buAutoNum type="arabicPeriod"/>
            </a:pPr>
            <a:r>
              <a:rPr lang="en-US" sz="2400" dirty="0"/>
              <a:t>Add, view and edit pizza</a:t>
            </a:r>
          </a:p>
          <a:p>
            <a:pPr marL="457200" indent="-457200">
              <a:buFont typeface="+mj-lt"/>
              <a:buAutoNum type="arabicPeriod"/>
            </a:pPr>
            <a:r>
              <a:rPr lang="en-US" sz="2400" dirty="0"/>
              <a:t>Add, view and edit toppings</a:t>
            </a:r>
          </a:p>
          <a:p>
            <a:pPr marL="457200" indent="-457200">
              <a:buFont typeface="+mj-lt"/>
              <a:buAutoNum type="arabicPeriod"/>
            </a:pPr>
            <a:r>
              <a:rPr lang="en-US" sz="2400" dirty="0"/>
              <a:t>Orders management</a:t>
            </a:r>
          </a:p>
          <a:p>
            <a:pPr marL="457200" indent="-457200">
              <a:buFont typeface="+mj-lt"/>
              <a:buAutoNum type="arabicPeriod"/>
            </a:pPr>
            <a:r>
              <a:rPr lang="en-US" sz="2400" dirty="0"/>
              <a:t>Able to view the reports</a:t>
            </a:r>
          </a:p>
          <a:p>
            <a:pPr marL="0" indent="0">
              <a:buNone/>
            </a:pPr>
            <a:r>
              <a:rPr lang="en-US" sz="2400" dirty="0"/>
              <a:t>Some screen shots are provided in next slides for better understanding </a:t>
            </a:r>
          </a:p>
        </p:txBody>
      </p:sp>
    </p:spTree>
    <p:extLst>
      <p:ext uri="{BB962C8B-B14F-4D97-AF65-F5344CB8AC3E}">
        <p14:creationId xmlns:p14="http://schemas.microsoft.com/office/powerpoint/2010/main" val="2946261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ADMIN PANEL</a:t>
            </a:r>
          </a:p>
        </p:txBody>
      </p:sp>
      <p:sp>
        <p:nvSpPr>
          <p:cNvPr id="5" name="Text Placeholder 4"/>
          <p:cNvSpPr>
            <a:spLocks noGrp="1"/>
          </p:cNvSpPr>
          <p:nvPr>
            <p:ph type="body" idx="1"/>
          </p:nvPr>
        </p:nvSpPr>
        <p:spPr>
          <a:xfrm>
            <a:off x="2589212" y="1905000"/>
            <a:ext cx="3992732" cy="576262"/>
          </a:xfrm>
        </p:spPr>
        <p:txBody>
          <a:bodyPr/>
          <a:lstStyle/>
          <a:p>
            <a:r>
              <a:rPr lang="en-US" dirty="0"/>
              <a:t>ADMIN LOGIN PAGE</a:t>
            </a:r>
          </a:p>
        </p:txBody>
      </p:sp>
      <p:pic>
        <p:nvPicPr>
          <p:cNvPr id="9" name="Content Placeholder 8"/>
          <p:cNvPicPr>
            <a:picLocks noGrp="1"/>
          </p:cNvPicPr>
          <p:nvPr>
            <p:ph sz="half" idx="2"/>
          </p:nvPr>
        </p:nvPicPr>
        <p:blipFill>
          <a:blip r:embed="rId2"/>
          <a:stretch>
            <a:fillRect/>
          </a:stretch>
        </p:blipFill>
        <p:spPr>
          <a:xfrm>
            <a:off x="1447800" y="2840137"/>
            <a:ext cx="4645025" cy="2612826"/>
          </a:xfrm>
          <a:prstGeom prst="rect">
            <a:avLst/>
          </a:prstGeom>
        </p:spPr>
      </p:pic>
      <p:sp>
        <p:nvSpPr>
          <p:cNvPr id="7" name="Text Placeholder 6"/>
          <p:cNvSpPr>
            <a:spLocks noGrp="1"/>
          </p:cNvSpPr>
          <p:nvPr>
            <p:ph type="body" sz="quarter" idx="3"/>
          </p:nvPr>
        </p:nvSpPr>
        <p:spPr/>
        <p:txBody>
          <a:bodyPr/>
          <a:lstStyle/>
          <a:p>
            <a:r>
              <a:rPr lang="en-US" dirty="0"/>
              <a:t>ADMIN HOME PAGE</a:t>
            </a:r>
          </a:p>
        </p:txBody>
      </p:sp>
      <p:pic>
        <p:nvPicPr>
          <p:cNvPr id="10" name="Content Placeholder 9"/>
          <p:cNvPicPr>
            <a:picLocks noGrp="1"/>
          </p:cNvPicPr>
          <p:nvPr>
            <p:ph sz="quarter" idx="4"/>
          </p:nvPr>
        </p:nvPicPr>
        <p:blipFill>
          <a:blip r:embed="rId3"/>
          <a:stretch>
            <a:fillRect/>
          </a:stretch>
        </p:blipFill>
        <p:spPr>
          <a:xfrm>
            <a:off x="6411913" y="2833787"/>
            <a:ext cx="4645025" cy="2612826"/>
          </a:xfrm>
          <a:prstGeom prst="rect">
            <a:avLst/>
          </a:prstGeom>
        </p:spPr>
      </p:pic>
    </p:spTree>
    <p:extLst>
      <p:ext uri="{BB962C8B-B14F-4D97-AF65-F5344CB8AC3E}">
        <p14:creationId xmlns:p14="http://schemas.microsoft.com/office/powerpoint/2010/main" val="16069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ADMIN PANEL</a:t>
            </a:r>
          </a:p>
        </p:txBody>
      </p:sp>
      <p:sp>
        <p:nvSpPr>
          <p:cNvPr id="6" name="Text Placeholder 5"/>
          <p:cNvSpPr>
            <a:spLocks noGrp="1"/>
          </p:cNvSpPr>
          <p:nvPr>
            <p:ph type="body" idx="1"/>
          </p:nvPr>
        </p:nvSpPr>
        <p:spPr/>
        <p:txBody>
          <a:bodyPr/>
          <a:lstStyle/>
          <a:p>
            <a:r>
              <a:rPr lang="en-US" dirty="0"/>
              <a:t>ADD PIZZA</a:t>
            </a:r>
          </a:p>
        </p:txBody>
      </p:sp>
      <p:pic>
        <p:nvPicPr>
          <p:cNvPr id="10" name="Content Placeholder 9"/>
          <p:cNvPicPr>
            <a:picLocks noGrp="1"/>
          </p:cNvPicPr>
          <p:nvPr>
            <p:ph sz="half" idx="2"/>
          </p:nvPr>
        </p:nvPicPr>
        <p:blipFill>
          <a:blip r:embed="rId2"/>
          <a:stretch>
            <a:fillRect/>
          </a:stretch>
        </p:blipFill>
        <p:spPr>
          <a:xfrm>
            <a:off x="1447800" y="2840137"/>
            <a:ext cx="4645025" cy="2612826"/>
          </a:xfrm>
          <a:prstGeom prst="rect">
            <a:avLst/>
          </a:prstGeom>
        </p:spPr>
      </p:pic>
      <p:sp>
        <p:nvSpPr>
          <p:cNvPr id="8" name="Text Placeholder 7"/>
          <p:cNvSpPr>
            <a:spLocks noGrp="1"/>
          </p:cNvSpPr>
          <p:nvPr>
            <p:ph type="body" sz="quarter" idx="3"/>
          </p:nvPr>
        </p:nvSpPr>
        <p:spPr/>
        <p:txBody>
          <a:bodyPr/>
          <a:lstStyle/>
          <a:p>
            <a:r>
              <a:rPr lang="en-US" dirty="0"/>
              <a:t>VIEW/EDIT PIZZA</a:t>
            </a:r>
          </a:p>
        </p:txBody>
      </p:sp>
      <p:pic>
        <p:nvPicPr>
          <p:cNvPr id="11" name="Content Placeholder 10"/>
          <p:cNvPicPr>
            <a:picLocks noGrp="1"/>
          </p:cNvPicPr>
          <p:nvPr>
            <p:ph sz="quarter" idx="4"/>
          </p:nvPr>
        </p:nvPicPr>
        <p:blipFill>
          <a:blip r:embed="rId3"/>
          <a:stretch>
            <a:fillRect/>
          </a:stretch>
        </p:blipFill>
        <p:spPr>
          <a:xfrm>
            <a:off x="6411913" y="2833787"/>
            <a:ext cx="4645025" cy="2612826"/>
          </a:xfrm>
          <a:prstGeom prst="rect">
            <a:avLst/>
          </a:prstGeom>
        </p:spPr>
      </p:pic>
    </p:spTree>
    <p:extLst>
      <p:ext uri="{BB962C8B-B14F-4D97-AF65-F5344CB8AC3E}">
        <p14:creationId xmlns:p14="http://schemas.microsoft.com/office/powerpoint/2010/main" val="4053783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ADMIN PANEL</a:t>
            </a:r>
          </a:p>
        </p:txBody>
      </p:sp>
      <p:sp>
        <p:nvSpPr>
          <p:cNvPr id="3" name="Text Placeholder 2"/>
          <p:cNvSpPr>
            <a:spLocks noGrp="1"/>
          </p:cNvSpPr>
          <p:nvPr>
            <p:ph type="body" idx="1"/>
          </p:nvPr>
        </p:nvSpPr>
        <p:spPr/>
        <p:txBody>
          <a:bodyPr/>
          <a:lstStyle/>
          <a:p>
            <a:r>
              <a:rPr lang="en-US" dirty="0"/>
              <a:t>ADD TOPPING</a:t>
            </a:r>
          </a:p>
        </p:txBody>
      </p:sp>
      <p:pic>
        <p:nvPicPr>
          <p:cNvPr id="7" name="Content Placeholder 6"/>
          <p:cNvPicPr>
            <a:picLocks noGrp="1"/>
          </p:cNvPicPr>
          <p:nvPr>
            <p:ph sz="half" idx="2"/>
          </p:nvPr>
        </p:nvPicPr>
        <p:blipFill>
          <a:blip r:embed="rId2"/>
          <a:stretch>
            <a:fillRect/>
          </a:stretch>
        </p:blipFill>
        <p:spPr>
          <a:xfrm>
            <a:off x="1447800" y="2840137"/>
            <a:ext cx="4645025" cy="2612826"/>
          </a:xfrm>
          <a:prstGeom prst="rect">
            <a:avLst/>
          </a:prstGeom>
        </p:spPr>
      </p:pic>
      <p:sp>
        <p:nvSpPr>
          <p:cNvPr id="5" name="Text Placeholder 4"/>
          <p:cNvSpPr>
            <a:spLocks noGrp="1"/>
          </p:cNvSpPr>
          <p:nvPr>
            <p:ph type="body" sz="quarter" idx="3"/>
          </p:nvPr>
        </p:nvSpPr>
        <p:spPr/>
        <p:txBody>
          <a:bodyPr/>
          <a:lstStyle/>
          <a:p>
            <a:r>
              <a:rPr lang="en-US" dirty="0"/>
              <a:t>VIEW/EDIT TOPPING</a:t>
            </a:r>
          </a:p>
        </p:txBody>
      </p:sp>
      <p:pic>
        <p:nvPicPr>
          <p:cNvPr id="8" name="Content Placeholder 7"/>
          <p:cNvPicPr>
            <a:picLocks noGrp="1"/>
          </p:cNvPicPr>
          <p:nvPr>
            <p:ph sz="quarter" idx="4"/>
          </p:nvPr>
        </p:nvPicPr>
        <p:blipFill>
          <a:blip r:embed="rId3"/>
          <a:stretch>
            <a:fillRect/>
          </a:stretch>
        </p:blipFill>
        <p:spPr>
          <a:xfrm>
            <a:off x="6411913" y="2833787"/>
            <a:ext cx="4645025" cy="2612826"/>
          </a:xfrm>
          <a:prstGeom prst="rect">
            <a:avLst/>
          </a:prstGeom>
        </p:spPr>
      </p:pic>
    </p:spTree>
    <p:extLst>
      <p:ext uri="{BB962C8B-B14F-4D97-AF65-F5344CB8AC3E}">
        <p14:creationId xmlns:p14="http://schemas.microsoft.com/office/powerpoint/2010/main" val="4293822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ADMIN PANEL</a:t>
            </a:r>
          </a:p>
        </p:txBody>
      </p:sp>
      <p:sp>
        <p:nvSpPr>
          <p:cNvPr id="3" name="Text Placeholder 2"/>
          <p:cNvSpPr>
            <a:spLocks noGrp="1"/>
          </p:cNvSpPr>
          <p:nvPr>
            <p:ph type="body" idx="1"/>
          </p:nvPr>
        </p:nvSpPr>
        <p:spPr/>
        <p:txBody>
          <a:bodyPr/>
          <a:lstStyle/>
          <a:p>
            <a:r>
              <a:rPr lang="en-US" dirty="0"/>
              <a:t>CURRENT ORDERS</a:t>
            </a:r>
          </a:p>
        </p:txBody>
      </p:sp>
      <p:pic>
        <p:nvPicPr>
          <p:cNvPr id="7" name="Content Placeholder 6"/>
          <p:cNvPicPr>
            <a:picLocks noGrp="1"/>
          </p:cNvPicPr>
          <p:nvPr>
            <p:ph sz="half" idx="2"/>
          </p:nvPr>
        </p:nvPicPr>
        <p:blipFill>
          <a:blip r:embed="rId2"/>
          <a:stretch>
            <a:fillRect/>
          </a:stretch>
        </p:blipFill>
        <p:spPr>
          <a:xfrm>
            <a:off x="1447800" y="2840137"/>
            <a:ext cx="4645025" cy="2612826"/>
          </a:xfrm>
          <a:prstGeom prst="rect">
            <a:avLst/>
          </a:prstGeom>
        </p:spPr>
      </p:pic>
      <p:sp>
        <p:nvSpPr>
          <p:cNvPr id="5" name="Text Placeholder 4"/>
          <p:cNvSpPr>
            <a:spLocks noGrp="1"/>
          </p:cNvSpPr>
          <p:nvPr>
            <p:ph type="body" sz="quarter" idx="3"/>
          </p:nvPr>
        </p:nvSpPr>
        <p:spPr/>
        <p:txBody>
          <a:bodyPr/>
          <a:lstStyle/>
          <a:p>
            <a:r>
              <a:rPr lang="en-US" dirty="0"/>
              <a:t>PAST ORDERS</a:t>
            </a:r>
          </a:p>
        </p:txBody>
      </p:sp>
      <p:pic>
        <p:nvPicPr>
          <p:cNvPr id="8" name="Content Placeholder 7"/>
          <p:cNvPicPr>
            <a:picLocks noGrp="1"/>
          </p:cNvPicPr>
          <p:nvPr>
            <p:ph sz="quarter" idx="4"/>
          </p:nvPr>
        </p:nvPicPr>
        <p:blipFill>
          <a:blip r:embed="rId3"/>
          <a:stretch>
            <a:fillRect/>
          </a:stretch>
        </p:blipFill>
        <p:spPr>
          <a:xfrm>
            <a:off x="6411913" y="2833787"/>
            <a:ext cx="4645025" cy="2612826"/>
          </a:xfrm>
          <a:prstGeom prst="rect">
            <a:avLst/>
          </a:prstGeom>
        </p:spPr>
      </p:pic>
    </p:spTree>
    <p:extLst>
      <p:ext uri="{BB962C8B-B14F-4D97-AF65-F5344CB8AC3E}">
        <p14:creationId xmlns:p14="http://schemas.microsoft.com/office/powerpoint/2010/main" val="2001276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ADMIN PANEL</a:t>
            </a:r>
          </a:p>
        </p:txBody>
      </p:sp>
      <p:sp>
        <p:nvSpPr>
          <p:cNvPr id="3" name="Text Placeholder 2"/>
          <p:cNvSpPr>
            <a:spLocks noGrp="1"/>
          </p:cNvSpPr>
          <p:nvPr>
            <p:ph type="body" idx="1"/>
          </p:nvPr>
        </p:nvSpPr>
        <p:spPr/>
        <p:txBody>
          <a:bodyPr/>
          <a:lstStyle/>
          <a:p>
            <a:r>
              <a:rPr lang="en-US" dirty="0"/>
              <a:t>REPORTS</a:t>
            </a:r>
          </a:p>
        </p:txBody>
      </p:sp>
      <p:pic>
        <p:nvPicPr>
          <p:cNvPr id="7" name="Content Placeholder 6"/>
          <p:cNvPicPr>
            <a:picLocks noGrp="1"/>
          </p:cNvPicPr>
          <p:nvPr>
            <p:ph sz="half" idx="2"/>
          </p:nvPr>
        </p:nvPicPr>
        <p:blipFill>
          <a:blip r:embed="rId2"/>
          <a:stretch>
            <a:fillRect/>
          </a:stretch>
        </p:blipFill>
        <p:spPr>
          <a:xfrm>
            <a:off x="1447800" y="2840137"/>
            <a:ext cx="4645025" cy="2612826"/>
          </a:xfrm>
          <a:prstGeom prst="rect">
            <a:avLst/>
          </a:prstGeom>
        </p:spPr>
      </p:pic>
      <p:sp>
        <p:nvSpPr>
          <p:cNvPr id="5" name="Text Placeholder 4"/>
          <p:cNvSpPr>
            <a:spLocks noGrp="1"/>
          </p:cNvSpPr>
          <p:nvPr>
            <p:ph type="body" sz="quarter" idx="3"/>
          </p:nvPr>
        </p:nvSpPr>
        <p:spPr/>
        <p:txBody>
          <a:bodyPr/>
          <a:lstStyle/>
          <a:p>
            <a:r>
              <a:rPr lang="en-US" dirty="0"/>
              <a:t>REPORTS</a:t>
            </a:r>
          </a:p>
        </p:txBody>
      </p:sp>
      <p:pic>
        <p:nvPicPr>
          <p:cNvPr id="8" name="Content Placeholder 7"/>
          <p:cNvPicPr>
            <a:picLocks noGrp="1"/>
          </p:cNvPicPr>
          <p:nvPr>
            <p:ph sz="quarter" idx="4"/>
          </p:nvPr>
        </p:nvPicPr>
        <p:blipFill>
          <a:blip r:embed="rId3"/>
          <a:stretch>
            <a:fillRect/>
          </a:stretch>
        </p:blipFill>
        <p:spPr>
          <a:xfrm>
            <a:off x="6411913" y="2833787"/>
            <a:ext cx="4645025" cy="2612826"/>
          </a:xfrm>
          <a:prstGeom prst="rect">
            <a:avLst/>
          </a:prstGeom>
        </p:spPr>
      </p:pic>
    </p:spTree>
    <p:extLst>
      <p:ext uri="{BB962C8B-B14F-4D97-AF65-F5344CB8AC3E}">
        <p14:creationId xmlns:p14="http://schemas.microsoft.com/office/powerpoint/2010/main" val="11543713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CHALLENGES</a:t>
            </a:r>
          </a:p>
        </p:txBody>
      </p:sp>
      <p:sp>
        <p:nvSpPr>
          <p:cNvPr id="3" name="Content Placeholder 2"/>
          <p:cNvSpPr>
            <a:spLocks noGrp="1"/>
          </p:cNvSpPr>
          <p:nvPr>
            <p:ph idx="1"/>
          </p:nvPr>
        </p:nvSpPr>
        <p:spPr/>
        <p:txBody>
          <a:bodyPr/>
          <a:lstStyle/>
          <a:p>
            <a:r>
              <a:rPr lang="en-US" b="1" dirty="0"/>
              <a:t>Maintaining User types</a:t>
            </a:r>
          </a:p>
          <a:p>
            <a:r>
              <a:rPr lang="en-US" b="1" dirty="0"/>
              <a:t>Maintaining Menu and header</a:t>
            </a:r>
          </a:p>
          <a:p>
            <a:r>
              <a:rPr lang="en-US" b="1" dirty="0"/>
              <a:t>Saving Pizza Images</a:t>
            </a:r>
          </a:p>
          <a:p>
            <a:r>
              <a:rPr lang="en-US" b="1" dirty="0"/>
              <a:t>Checking of orders</a:t>
            </a:r>
          </a:p>
          <a:p>
            <a:r>
              <a:rPr lang="en-US" b="1" dirty="0"/>
              <a:t>Ordering multiple pizzas and toppings</a:t>
            </a:r>
          </a:p>
          <a:p>
            <a:r>
              <a:rPr lang="en-US" b="1" dirty="0"/>
              <a:t>Multiple Database Calls</a:t>
            </a:r>
          </a:p>
          <a:p>
            <a:pPr marL="0" indent="0">
              <a:buNone/>
            </a:pPr>
            <a:endParaRPr lang="en-US" dirty="0"/>
          </a:p>
        </p:txBody>
      </p:sp>
    </p:spTree>
    <p:extLst>
      <p:ext uri="{BB962C8B-B14F-4D97-AF65-F5344CB8AC3E}">
        <p14:creationId xmlns:p14="http://schemas.microsoft.com/office/powerpoint/2010/main" val="2512056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lstStyle/>
          <a:p>
            <a:r>
              <a:rPr lang="en-US" dirty="0"/>
              <a:t>Computers have become part of the life for accessing almost any kind of information. Life in the 21st century is full of technological advancement and in this technological age it is very difficult for any organization to survive without utilizing technology.</a:t>
            </a:r>
          </a:p>
          <a:p>
            <a:r>
              <a:rPr lang="en-US" dirty="0"/>
              <a:t>Online pizza delivery allows the customers to choose the pizza by making their own order choosing size, cheese, sauce and toppings.</a:t>
            </a:r>
          </a:p>
          <a:p>
            <a:r>
              <a:rPr lang="en-US" dirty="0"/>
              <a:t>This makes customers sit at home and order pizza with their requirements.</a:t>
            </a:r>
          </a:p>
          <a:p>
            <a:r>
              <a:rPr lang="en-US" dirty="0"/>
              <a:t>Customer has to register and login before making an order and make an online payment. If payment is successful order is placed successfully and delivered with in 30 min.</a:t>
            </a:r>
          </a:p>
        </p:txBody>
      </p:sp>
    </p:spTree>
    <p:extLst>
      <p:ext uri="{BB962C8B-B14F-4D97-AF65-F5344CB8AC3E}">
        <p14:creationId xmlns:p14="http://schemas.microsoft.com/office/powerpoint/2010/main" val="1630416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CONTRIBUTION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20395677"/>
              </p:ext>
            </p:extLst>
          </p:nvPr>
        </p:nvGraphicFramePr>
        <p:xfrm>
          <a:off x="2592924" y="2083983"/>
          <a:ext cx="7975839" cy="3519373"/>
        </p:xfrm>
        <a:graphic>
          <a:graphicData uri="http://schemas.openxmlformats.org/drawingml/2006/table">
            <a:tbl>
              <a:tblPr firstRow="1" firstCol="1" bandRow="1">
                <a:tableStyleId>{5C22544A-7EE6-4342-B048-85BDC9FD1C3A}</a:tableStyleId>
              </a:tblPr>
              <a:tblGrid>
                <a:gridCol w="2658613">
                  <a:extLst>
                    <a:ext uri="{9D8B030D-6E8A-4147-A177-3AD203B41FA5}">
                      <a16:colId xmlns:a16="http://schemas.microsoft.com/office/drawing/2014/main" val="3550214622"/>
                    </a:ext>
                  </a:extLst>
                </a:gridCol>
                <a:gridCol w="2658613">
                  <a:extLst>
                    <a:ext uri="{9D8B030D-6E8A-4147-A177-3AD203B41FA5}">
                      <a16:colId xmlns:a16="http://schemas.microsoft.com/office/drawing/2014/main" val="1851285674"/>
                    </a:ext>
                  </a:extLst>
                </a:gridCol>
                <a:gridCol w="2658613">
                  <a:extLst>
                    <a:ext uri="{9D8B030D-6E8A-4147-A177-3AD203B41FA5}">
                      <a16:colId xmlns:a16="http://schemas.microsoft.com/office/drawing/2014/main" val="3537082970"/>
                    </a:ext>
                  </a:extLst>
                </a:gridCol>
              </a:tblGrid>
              <a:tr h="586248">
                <a:tc>
                  <a:txBody>
                    <a:bodyPr/>
                    <a:lstStyle/>
                    <a:p>
                      <a:pPr marL="0" marR="0" algn="ctr">
                        <a:lnSpc>
                          <a:spcPct val="115000"/>
                        </a:lnSpc>
                        <a:spcBef>
                          <a:spcPts val="0"/>
                        </a:spcBef>
                        <a:spcAft>
                          <a:spcPts val="0"/>
                        </a:spcAft>
                      </a:pPr>
                      <a:r>
                        <a:rPr lang="en-US" sz="1800" dirty="0">
                          <a:solidFill>
                            <a:srgbClr val="FFFF00"/>
                          </a:solidFill>
                          <a:effectLst/>
                        </a:rPr>
                        <a:t>LANGUAGE</a:t>
                      </a:r>
                      <a:endParaRPr lang="en-US" sz="1800" dirty="0">
                        <a:solidFill>
                          <a:srgbClr val="FFFF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tc>
                  <a:txBody>
                    <a:bodyPr/>
                    <a:lstStyle/>
                    <a:p>
                      <a:pPr marL="0" marR="0" algn="ctr">
                        <a:lnSpc>
                          <a:spcPct val="115000"/>
                        </a:lnSpc>
                        <a:spcBef>
                          <a:spcPts val="0"/>
                        </a:spcBef>
                        <a:spcAft>
                          <a:spcPts val="0"/>
                        </a:spcAft>
                      </a:pPr>
                      <a:r>
                        <a:rPr lang="en-US" sz="2000" dirty="0">
                          <a:solidFill>
                            <a:srgbClr val="FFFF00"/>
                          </a:solidFill>
                          <a:effectLst/>
                        </a:rPr>
                        <a:t>BHARGAVA REDDY</a:t>
                      </a:r>
                      <a:endParaRPr lang="en-US" sz="2000" dirty="0">
                        <a:solidFill>
                          <a:srgbClr val="FFFF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tc>
                  <a:txBody>
                    <a:bodyPr/>
                    <a:lstStyle/>
                    <a:p>
                      <a:pPr marL="0" marR="0" algn="ctr">
                        <a:lnSpc>
                          <a:spcPct val="115000"/>
                        </a:lnSpc>
                        <a:spcBef>
                          <a:spcPts val="0"/>
                        </a:spcBef>
                        <a:spcAft>
                          <a:spcPts val="0"/>
                        </a:spcAft>
                      </a:pPr>
                      <a:r>
                        <a:rPr lang="en-US" sz="2000" dirty="0">
                          <a:solidFill>
                            <a:srgbClr val="FFFF00"/>
                          </a:solidFill>
                          <a:effectLst/>
                        </a:rPr>
                        <a:t>AARON MANOJ</a:t>
                      </a:r>
                      <a:endParaRPr lang="en-US" sz="2000" dirty="0">
                        <a:solidFill>
                          <a:srgbClr val="FFFF0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extLst>
                  <a:ext uri="{0D108BD9-81ED-4DB2-BD59-A6C34878D82A}">
                    <a16:rowId xmlns:a16="http://schemas.microsoft.com/office/drawing/2014/main" val="2479167357"/>
                  </a:ext>
                </a:extLst>
              </a:tr>
              <a:tr h="586625">
                <a:tc>
                  <a:txBody>
                    <a:bodyPr/>
                    <a:lstStyle/>
                    <a:p>
                      <a:pPr marL="0" marR="0" algn="ctr">
                        <a:lnSpc>
                          <a:spcPct val="115000"/>
                        </a:lnSpc>
                        <a:spcBef>
                          <a:spcPts val="0"/>
                        </a:spcBef>
                        <a:spcAft>
                          <a:spcPts val="0"/>
                        </a:spcAft>
                      </a:pPr>
                      <a:r>
                        <a:rPr lang="en-US" sz="1600" dirty="0">
                          <a:effectLst/>
                        </a:rPr>
                        <a:t>HTML</a:t>
                      </a:r>
                      <a:endParaRPr lang="en-US" sz="1600" dirty="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tc>
                  <a:txBody>
                    <a:bodyPr/>
                    <a:lstStyle/>
                    <a:p>
                      <a:pPr marL="0" marR="0">
                        <a:lnSpc>
                          <a:spcPct val="115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tc>
                  <a:txBody>
                    <a:bodyPr/>
                    <a:lstStyle/>
                    <a:p>
                      <a:pPr marL="342900" marR="0" lvl="0" indent="-342900" algn="ctr">
                        <a:lnSpc>
                          <a:spcPct val="115000"/>
                        </a:lnSpc>
                        <a:spcBef>
                          <a:spcPts val="0"/>
                        </a:spcBef>
                        <a:spcAft>
                          <a:spcPts val="0"/>
                        </a:spcAft>
                        <a:buFont typeface="Wingdings" panose="05000000000000000000" pitchFamily="2" charset="2"/>
                        <a:buChar char=""/>
                      </a:pPr>
                      <a:r>
                        <a:rPr lang="en-US" sz="1200">
                          <a:effectLst/>
                        </a:rPr>
                        <a:t> </a:t>
                      </a:r>
                      <a:endParaRPr lang="en-US" sz="110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extLst>
                  <a:ext uri="{0D108BD9-81ED-4DB2-BD59-A6C34878D82A}">
                    <a16:rowId xmlns:a16="http://schemas.microsoft.com/office/drawing/2014/main" val="1701534819"/>
                  </a:ext>
                </a:extLst>
              </a:tr>
              <a:tr h="586625">
                <a:tc>
                  <a:txBody>
                    <a:bodyPr/>
                    <a:lstStyle/>
                    <a:p>
                      <a:pPr marL="0" marR="0" algn="ctr">
                        <a:lnSpc>
                          <a:spcPct val="115000"/>
                        </a:lnSpc>
                        <a:spcBef>
                          <a:spcPts val="0"/>
                        </a:spcBef>
                        <a:spcAft>
                          <a:spcPts val="0"/>
                        </a:spcAft>
                      </a:pPr>
                      <a:r>
                        <a:rPr lang="en-US" sz="1600" dirty="0">
                          <a:effectLst/>
                        </a:rPr>
                        <a:t>JAVA SCRIPT</a:t>
                      </a:r>
                      <a:endParaRPr lang="en-US" sz="1600" dirty="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tc>
                  <a:txBody>
                    <a:bodyPr/>
                    <a:lstStyle/>
                    <a:p>
                      <a:pPr marL="0" marR="0">
                        <a:lnSpc>
                          <a:spcPct val="115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tc>
                  <a:txBody>
                    <a:bodyPr/>
                    <a:lstStyle/>
                    <a:p>
                      <a:pPr marL="342900" marR="0" lvl="0" indent="-342900" algn="ctr">
                        <a:lnSpc>
                          <a:spcPct val="115000"/>
                        </a:lnSpc>
                        <a:spcBef>
                          <a:spcPts val="0"/>
                        </a:spcBef>
                        <a:spcAft>
                          <a:spcPts val="0"/>
                        </a:spcAft>
                        <a:buFont typeface="Wingdings" panose="05000000000000000000" pitchFamily="2" charset="2"/>
                        <a:buChar char=""/>
                      </a:pPr>
                      <a:r>
                        <a:rPr lang="en-US" sz="1200">
                          <a:effectLst/>
                        </a:rPr>
                        <a:t> </a:t>
                      </a:r>
                      <a:endParaRPr lang="en-US" sz="110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extLst>
                  <a:ext uri="{0D108BD9-81ED-4DB2-BD59-A6C34878D82A}">
                    <a16:rowId xmlns:a16="http://schemas.microsoft.com/office/drawing/2014/main" val="2919360752"/>
                  </a:ext>
                </a:extLst>
              </a:tr>
              <a:tr h="586625">
                <a:tc>
                  <a:txBody>
                    <a:bodyPr/>
                    <a:lstStyle/>
                    <a:p>
                      <a:pPr marL="0" marR="0" algn="ctr">
                        <a:lnSpc>
                          <a:spcPct val="115000"/>
                        </a:lnSpc>
                        <a:spcBef>
                          <a:spcPts val="0"/>
                        </a:spcBef>
                        <a:spcAft>
                          <a:spcPts val="0"/>
                        </a:spcAft>
                      </a:pPr>
                      <a:r>
                        <a:rPr lang="en-US" sz="1600" dirty="0">
                          <a:effectLst/>
                        </a:rPr>
                        <a:t>PHP</a:t>
                      </a:r>
                      <a:endParaRPr lang="en-US" sz="1600" dirty="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tc>
                  <a:txBody>
                    <a:bodyPr/>
                    <a:lstStyle/>
                    <a:p>
                      <a:pPr marL="342900" marR="0" lvl="0" indent="-342900" algn="ctr">
                        <a:lnSpc>
                          <a:spcPct val="115000"/>
                        </a:lnSpc>
                        <a:spcBef>
                          <a:spcPts val="0"/>
                        </a:spcBef>
                        <a:spcAft>
                          <a:spcPts val="0"/>
                        </a:spcAft>
                        <a:buFont typeface="Wingdings" panose="05000000000000000000" pitchFamily="2" charset="2"/>
                        <a:buChar char=""/>
                      </a:pPr>
                      <a:r>
                        <a:rPr lang="en-US" sz="1200">
                          <a:effectLst/>
                        </a:rPr>
                        <a:t> </a:t>
                      </a:r>
                      <a:endParaRPr lang="en-US" sz="110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tc>
                  <a:txBody>
                    <a:bodyPr/>
                    <a:lstStyle/>
                    <a:p>
                      <a:pPr marL="0" marR="0">
                        <a:lnSpc>
                          <a:spcPct val="115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extLst>
                  <a:ext uri="{0D108BD9-81ED-4DB2-BD59-A6C34878D82A}">
                    <a16:rowId xmlns:a16="http://schemas.microsoft.com/office/drawing/2014/main" val="3649837059"/>
                  </a:ext>
                </a:extLst>
              </a:tr>
              <a:tr h="586625">
                <a:tc>
                  <a:txBody>
                    <a:bodyPr/>
                    <a:lstStyle/>
                    <a:p>
                      <a:pPr marL="0" marR="0" algn="ctr">
                        <a:lnSpc>
                          <a:spcPct val="115000"/>
                        </a:lnSpc>
                        <a:spcBef>
                          <a:spcPts val="0"/>
                        </a:spcBef>
                        <a:spcAft>
                          <a:spcPts val="0"/>
                        </a:spcAft>
                      </a:pPr>
                      <a:r>
                        <a:rPr lang="en-US" sz="1600" dirty="0">
                          <a:effectLst/>
                        </a:rPr>
                        <a:t>MY SQL</a:t>
                      </a:r>
                      <a:endParaRPr lang="en-US" sz="1600" dirty="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tc>
                  <a:txBody>
                    <a:bodyPr/>
                    <a:lstStyle/>
                    <a:p>
                      <a:pPr marL="342900" marR="0" lvl="0" indent="-342900" algn="ctr">
                        <a:lnSpc>
                          <a:spcPct val="115000"/>
                        </a:lnSpc>
                        <a:spcBef>
                          <a:spcPts val="0"/>
                        </a:spcBef>
                        <a:spcAft>
                          <a:spcPts val="0"/>
                        </a:spcAft>
                        <a:buFont typeface="Wingdings" panose="05000000000000000000" pitchFamily="2" charset="2"/>
                        <a:buChar char=""/>
                      </a:pPr>
                      <a:r>
                        <a:rPr lang="en-US" sz="1200">
                          <a:effectLst/>
                        </a:rPr>
                        <a:t> </a:t>
                      </a:r>
                      <a:endParaRPr lang="en-US" sz="110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tc>
                  <a:txBody>
                    <a:bodyPr/>
                    <a:lstStyle/>
                    <a:p>
                      <a:pPr marL="0" marR="0">
                        <a:lnSpc>
                          <a:spcPct val="115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extLst>
                  <a:ext uri="{0D108BD9-81ED-4DB2-BD59-A6C34878D82A}">
                    <a16:rowId xmlns:a16="http://schemas.microsoft.com/office/drawing/2014/main" val="16477908"/>
                  </a:ext>
                </a:extLst>
              </a:tr>
              <a:tr h="586625">
                <a:tc>
                  <a:txBody>
                    <a:bodyPr/>
                    <a:lstStyle/>
                    <a:p>
                      <a:pPr marL="0" marR="0" algn="ctr">
                        <a:lnSpc>
                          <a:spcPct val="115000"/>
                        </a:lnSpc>
                        <a:spcBef>
                          <a:spcPts val="0"/>
                        </a:spcBef>
                        <a:spcAft>
                          <a:spcPts val="0"/>
                        </a:spcAft>
                      </a:pPr>
                      <a:r>
                        <a:rPr lang="en-US" sz="1600" dirty="0">
                          <a:solidFill>
                            <a:srgbClr val="00B050"/>
                          </a:solidFill>
                          <a:effectLst/>
                        </a:rPr>
                        <a:t>OVERALL CONTRIBUTION</a:t>
                      </a:r>
                      <a:endParaRPr lang="en-US" sz="1600" dirty="0">
                        <a:solidFill>
                          <a:srgbClr val="00B05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tc>
                  <a:txBody>
                    <a:bodyPr/>
                    <a:lstStyle/>
                    <a:p>
                      <a:pPr marL="0" marR="0" algn="ctr">
                        <a:lnSpc>
                          <a:spcPct val="115000"/>
                        </a:lnSpc>
                        <a:spcBef>
                          <a:spcPts val="0"/>
                        </a:spcBef>
                        <a:spcAft>
                          <a:spcPts val="0"/>
                        </a:spcAft>
                      </a:pPr>
                      <a:r>
                        <a:rPr lang="en-US" sz="2000" b="1" dirty="0">
                          <a:solidFill>
                            <a:srgbClr val="00B050"/>
                          </a:solidFill>
                          <a:effectLst/>
                        </a:rPr>
                        <a:t>50%</a:t>
                      </a:r>
                      <a:endParaRPr lang="en-US" sz="2000" b="1" dirty="0">
                        <a:solidFill>
                          <a:srgbClr val="00B05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tc>
                  <a:txBody>
                    <a:bodyPr/>
                    <a:lstStyle/>
                    <a:p>
                      <a:pPr marL="0" marR="0" algn="ctr">
                        <a:lnSpc>
                          <a:spcPct val="115000"/>
                        </a:lnSpc>
                        <a:spcBef>
                          <a:spcPts val="0"/>
                        </a:spcBef>
                        <a:spcAft>
                          <a:spcPts val="0"/>
                        </a:spcAft>
                      </a:pPr>
                      <a:r>
                        <a:rPr lang="en-US" sz="2000" b="1" dirty="0">
                          <a:solidFill>
                            <a:srgbClr val="00B050"/>
                          </a:solidFill>
                          <a:effectLst/>
                        </a:rPr>
                        <a:t>50%</a:t>
                      </a:r>
                      <a:endParaRPr lang="en-US" sz="2000" b="1" dirty="0">
                        <a:solidFill>
                          <a:srgbClr val="00B050"/>
                        </a:solidFill>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extLst>
                  <a:ext uri="{0D108BD9-81ED-4DB2-BD59-A6C34878D82A}">
                    <a16:rowId xmlns:a16="http://schemas.microsoft.com/office/drawing/2014/main" val="3705742591"/>
                  </a:ext>
                </a:extLst>
              </a:tr>
            </a:tbl>
          </a:graphicData>
        </a:graphic>
      </p:graphicFrame>
    </p:spTree>
    <p:extLst>
      <p:ext uri="{BB962C8B-B14F-4D97-AF65-F5344CB8AC3E}">
        <p14:creationId xmlns:p14="http://schemas.microsoft.com/office/powerpoint/2010/main" val="26983930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lstStyle/>
          <a:p>
            <a:r>
              <a:rPr lang="en-US" dirty="0"/>
              <a:t>So, friends this was all about online pizza ordering system. You know the importance of this system in our day-to-day lives as we all prefer online ordering over ordering on phone.</a:t>
            </a:r>
          </a:p>
          <a:p>
            <a:r>
              <a:rPr lang="en-US" dirty="0"/>
              <a:t> Online Pizza delivery system is a web based application which enables customers to order their pizzas online for home delivery.</a:t>
            </a:r>
          </a:p>
        </p:txBody>
      </p:sp>
    </p:spTree>
    <p:extLst>
      <p:ext uri="{BB962C8B-B14F-4D97-AF65-F5344CB8AC3E}">
        <p14:creationId xmlns:p14="http://schemas.microsoft.com/office/powerpoint/2010/main" val="1740286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a:t>
            </a:r>
          </a:p>
        </p:txBody>
      </p:sp>
      <p:sp>
        <p:nvSpPr>
          <p:cNvPr id="3" name="Content Placeholder 2"/>
          <p:cNvSpPr>
            <a:spLocks noGrp="1"/>
          </p:cNvSpPr>
          <p:nvPr>
            <p:ph idx="1"/>
          </p:nvPr>
        </p:nvSpPr>
        <p:spPr/>
        <p:txBody>
          <a:bodyPr>
            <a:normAutofit fontScale="70000" lnSpcReduction="20000"/>
          </a:bodyPr>
          <a:lstStyle/>
          <a:p>
            <a:r>
              <a:rPr lang="en-US" b="1" dirty="0"/>
              <a:t>Build your own pizza</a:t>
            </a:r>
            <a:r>
              <a:rPr lang="en-US" dirty="0"/>
              <a:t> – This system will help customers in ordering custom pizzas. So the customer will pick exactly the things which he/she wants in their pizza. This will surely enhance the image of the pizzeria and customer satisfaction will be more.</a:t>
            </a:r>
          </a:p>
          <a:p>
            <a:br>
              <a:rPr lang="en-US" dirty="0"/>
            </a:br>
            <a:r>
              <a:rPr lang="en-US" b="1" dirty="0"/>
              <a:t>Online Payment</a:t>
            </a:r>
            <a:r>
              <a:rPr lang="en-US" dirty="0"/>
              <a:t>- This system will give option to the customer for online payment. This will make pizza buying experience cash free.</a:t>
            </a:r>
          </a:p>
          <a:p>
            <a:br>
              <a:rPr lang="en-US" dirty="0"/>
            </a:br>
            <a:r>
              <a:rPr lang="en-US" b="1" dirty="0"/>
              <a:t>Reduce Paper Work</a:t>
            </a:r>
            <a:r>
              <a:rPr lang="en-US" dirty="0"/>
              <a:t>- As most of the things will be performed online, it will reduce the usage of paper for the pizzeria.</a:t>
            </a:r>
            <a:br>
              <a:rPr lang="en-US" dirty="0"/>
            </a:br>
            <a:endParaRPr lang="en-US" dirty="0"/>
          </a:p>
          <a:p>
            <a:r>
              <a:rPr lang="en-US" b="1" dirty="0"/>
              <a:t>Improves Efficiency</a:t>
            </a:r>
            <a:r>
              <a:rPr lang="en-US" dirty="0"/>
              <a:t>- This system will make things easier for staff as whole ordering process is done by customer only.</a:t>
            </a:r>
            <a:br>
              <a:rPr lang="en-US" dirty="0"/>
            </a:br>
            <a:r>
              <a:rPr lang="en-US" dirty="0"/>
              <a:t>These were the objectives of the online pizza ordering System</a:t>
            </a:r>
            <a:r>
              <a:rPr lang="en-US"/>
              <a:t>. </a:t>
            </a:r>
            <a:endParaRPr lang="en-US" dirty="0"/>
          </a:p>
          <a:p>
            <a:endParaRPr lang="en-US" dirty="0"/>
          </a:p>
        </p:txBody>
      </p:sp>
    </p:spTree>
    <p:extLst>
      <p:ext uri="{BB962C8B-B14F-4D97-AF65-F5344CB8AC3E}">
        <p14:creationId xmlns:p14="http://schemas.microsoft.com/office/powerpoint/2010/main" val="740340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LANGUAGES USED</a:t>
            </a:r>
          </a:p>
        </p:txBody>
      </p:sp>
      <p:sp>
        <p:nvSpPr>
          <p:cNvPr id="3" name="Content Placeholder 2"/>
          <p:cNvSpPr>
            <a:spLocks noGrp="1"/>
          </p:cNvSpPr>
          <p:nvPr>
            <p:ph idx="1"/>
          </p:nvPr>
        </p:nvSpPr>
        <p:spPr/>
        <p:txBody>
          <a:bodyPr>
            <a:normAutofit fontScale="92500" lnSpcReduction="10000"/>
          </a:bodyPr>
          <a:lstStyle/>
          <a:p>
            <a:pPr algn="just"/>
            <a:r>
              <a:rPr lang="en-US" dirty="0">
                <a:solidFill>
                  <a:schemeClr val="tx1"/>
                </a:solidFill>
                <a:latin typeface="Times New Roman" panose="02020603050405020304" pitchFamily="18" charset="0"/>
                <a:cs typeface="Times New Roman" panose="02020603050405020304" pitchFamily="18" charset="0"/>
              </a:rPr>
              <a:t>HTML (Hyper Text Markup Language) is the standard markup language for creating web pages and web applications. With Cascading Style Sheets (CSS) and JavaScript it forms a triad of cornerstone technologies for the World Wide Web. Web browsers receive HTML documents from a webserver or from local storage and render them into multimedia web pages. HTML describes the structure of a web page semantically and originally included cues for the appearance of the document.</a:t>
            </a:r>
          </a:p>
          <a:p>
            <a:pPr algn="just"/>
            <a:r>
              <a:rPr lang="en-US" dirty="0">
                <a:solidFill>
                  <a:schemeClr val="tx1"/>
                </a:solidFill>
                <a:latin typeface="Times New Roman" panose="02020603050405020304" pitchFamily="18" charset="0"/>
                <a:cs typeface="Times New Roman" panose="02020603050405020304" pitchFamily="18" charset="0"/>
              </a:rPr>
              <a:t>HTML elements are the building blocks of HTML pages. With HTML constructs, images and other objects, such as interactive forms, may be embedded into the rendered page. It provides a means to create structured documents by denoting structural semantics for text such as headings, paragraphs, lists, links, quotes and other items</a:t>
            </a:r>
          </a:p>
          <a:p>
            <a:pPr algn="just"/>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3987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92500" lnSpcReduction="20000"/>
          </a:bodyPr>
          <a:lstStyle/>
          <a:p>
            <a:pPr algn="just"/>
            <a:r>
              <a:rPr lang="en-US" sz="2000" b="1" dirty="0">
                <a:solidFill>
                  <a:schemeClr val="tx1"/>
                </a:solidFill>
                <a:latin typeface="Times New Roman" panose="02020603050405020304" pitchFamily="18" charset="0"/>
                <a:cs typeface="Times New Roman" panose="02020603050405020304" pitchFamily="18" charset="0"/>
              </a:rPr>
              <a:t>PHP</a:t>
            </a:r>
          </a:p>
          <a:p>
            <a:pPr marL="0" indent="0" algn="just">
              <a:buNone/>
            </a:pPr>
            <a:r>
              <a:rPr lang="en-US" sz="2000" dirty="0">
                <a:solidFill>
                  <a:schemeClr val="tx1"/>
                </a:solidFill>
                <a:latin typeface="Times New Roman" panose="02020603050405020304" pitchFamily="18" charset="0"/>
                <a:cs typeface="Times New Roman" panose="02020603050405020304" pitchFamily="18" charset="0"/>
              </a:rPr>
              <a:t>PHP (recursive acronym for PHP: Hypertext Preprocessor) is a widely-used open source general-purpose scripting language that is especially suited for web development and can be embedded into HTML</a:t>
            </a:r>
          </a:p>
          <a:p>
            <a:pPr algn="just"/>
            <a:r>
              <a:rPr lang="en-US" sz="2000" b="1" dirty="0">
                <a:solidFill>
                  <a:schemeClr val="tx1"/>
                </a:solidFill>
                <a:latin typeface="Times New Roman" panose="02020603050405020304" pitchFamily="18" charset="0"/>
                <a:cs typeface="Times New Roman" panose="02020603050405020304" pitchFamily="18" charset="0"/>
              </a:rPr>
              <a:t>JAVASCRIPT</a:t>
            </a:r>
          </a:p>
          <a:p>
            <a:pPr marL="0" indent="0" algn="just">
              <a:buNone/>
            </a:pPr>
            <a:r>
              <a:rPr lang="en-US" sz="2000" dirty="0">
                <a:solidFill>
                  <a:schemeClr val="tx1"/>
                </a:solidFill>
                <a:latin typeface="Times New Roman" panose="02020603050405020304" pitchFamily="18" charset="0"/>
                <a:cs typeface="Times New Roman" panose="02020603050405020304" pitchFamily="18" charset="0"/>
              </a:rPr>
              <a:t>JavaScript often abbreviated as "JS", is a high-level, dynamic, untyped, and interpreted run-time language. It has been standardized in the ECMAScript language specification. Alongside HTML and CSS, JavaScript is one of the three core technologies of World Wide Web content production; the majority of websites employ it, and all modern Web browsers support it without the need for plug-ins.</a:t>
            </a:r>
          </a:p>
          <a:p>
            <a:pPr algn="just"/>
            <a:endParaRPr lang="en-US" sz="20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2557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SOFTWARE USED</a:t>
            </a:r>
          </a:p>
        </p:txBody>
      </p:sp>
      <p:sp>
        <p:nvSpPr>
          <p:cNvPr id="3" name="Content Placeholder 2"/>
          <p:cNvSpPr>
            <a:spLocks noGrp="1"/>
          </p:cNvSpPr>
          <p:nvPr>
            <p:ph idx="1"/>
          </p:nvPr>
        </p:nvSpPr>
        <p:spPr/>
        <p:txBody>
          <a:bodyPr>
            <a:normAutofit/>
          </a:bodyPr>
          <a:lstStyle/>
          <a:p>
            <a:pPr algn="just"/>
            <a:r>
              <a:rPr lang="en-US" sz="2000" b="1" dirty="0">
                <a:latin typeface="Times New Roman" panose="02020603050405020304" pitchFamily="18" charset="0"/>
                <a:cs typeface="Times New Roman" panose="02020603050405020304" pitchFamily="18" charset="0"/>
              </a:rPr>
              <a:t>XAMPP</a:t>
            </a:r>
          </a:p>
          <a:p>
            <a:pPr marL="0" indent="0" algn="just">
              <a:buNone/>
            </a:pPr>
            <a:r>
              <a:rPr lang="en-US" sz="2000" dirty="0">
                <a:solidFill>
                  <a:schemeClr val="tx1"/>
                </a:solidFill>
                <a:latin typeface="Times New Roman" panose="02020603050405020304" pitchFamily="18" charset="0"/>
                <a:cs typeface="Times New Roman" panose="02020603050405020304" pitchFamily="18" charset="0"/>
              </a:rPr>
              <a:t>XAMPP is a free and open source cross-platform web server solution stack package developed by Apache Friends, consisting mainly of the APACHE Server, </a:t>
            </a:r>
            <a:r>
              <a:rPr lang="en-US" sz="2000" dirty="0" err="1">
                <a:solidFill>
                  <a:schemeClr val="tx1"/>
                </a:solidFill>
                <a:latin typeface="Times New Roman" panose="02020603050405020304" pitchFamily="18" charset="0"/>
                <a:cs typeface="Times New Roman" panose="02020603050405020304" pitchFamily="18" charset="0"/>
              </a:rPr>
              <a:t>MariaDB</a:t>
            </a:r>
            <a:r>
              <a:rPr lang="en-US" sz="2000" dirty="0">
                <a:solidFill>
                  <a:schemeClr val="tx1"/>
                </a:solidFill>
                <a:latin typeface="Times New Roman" panose="02020603050405020304" pitchFamily="18" charset="0"/>
                <a:cs typeface="Times New Roman" panose="02020603050405020304" pitchFamily="18" charset="0"/>
              </a:rPr>
              <a:t> database, and interpreters for scripts written in the PHP and Perl programming languages. XAMPP stands for Cross-Platform (X), Apache (A), </a:t>
            </a:r>
            <a:r>
              <a:rPr lang="en-US" sz="2000" dirty="0" err="1">
                <a:solidFill>
                  <a:schemeClr val="tx1"/>
                </a:solidFill>
                <a:latin typeface="Times New Roman" panose="02020603050405020304" pitchFamily="18" charset="0"/>
                <a:cs typeface="Times New Roman" panose="02020603050405020304" pitchFamily="18" charset="0"/>
              </a:rPr>
              <a:t>MariaDB</a:t>
            </a:r>
            <a:r>
              <a:rPr lang="en-US" sz="2000" dirty="0">
                <a:solidFill>
                  <a:schemeClr val="tx1"/>
                </a:solidFill>
                <a:latin typeface="Times New Roman" panose="02020603050405020304" pitchFamily="18" charset="0"/>
                <a:cs typeface="Times New Roman" panose="02020603050405020304" pitchFamily="18" charset="0"/>
              </a:rPr>
              <a:t> (M), PHP (P) and Perl (P). It is a simple, lightweight Apache distribution that makes it extremely easy for developers to create a local web server for testing and deployment purposes</a:t>
            </a:r>
          </a:p>
          <a:p>
            <a:pPr algn="just"/>
            <a:endParaRPr lang="en-US" sz="2000" b="1" dirty="0">
              <a:latin typeface="Times New Roman" panose="02020603050405020304" pitchFamily="18" charset="0"/>
              <a:cs typeface="Times New Roman" panose="02020603050405020304" pitchFamily="18" charset="0"/>
            </a:endParaRPr>
          </a:p>
          <a:p>
            <a:pPr algn="just"/>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2106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pPr marL="0" indent="0">
              <a:buNone/>
            </a:pPr>
            <a:r>
              <a:rPr lang="en-US" sz="3200" dirty="0"/>
              <a:t>PANLES:</a:t>
            </a:r>
          </a:p>
          <a:p>
            <a:pPr>
              <a:buFont typeface="Wingdings" panose="05000000000000000000" pitchFamily="2" charset="2"/>
              <a:buChar char="§"/>
            </a:pPr>
            <a:r>
              <a:rPr lang="en-US" sz="2400" dirty="0"/>
              <a:t>User panel</a:t>
            </a:r>
          </a:p>
          <a:p>
            <a:pPr>
              <a:buFont typeface="Wingdings" panose="05000000000000000000" pitchFamily="2" charset="2"/>
              <a:buChar char="§"/>
            </a:pPr>
            <a:r>
              <a:rPr lang="en-US" sz="2400" dirty="0"/>
              <a:t>Admin panel</a:t>
            </a:r>
          </a:p>
        </p:txBody>
      </p:sp>
    </p:spTree>
    <p:extLst>
      <p:ext uri="{BB962C8B-B14F-4D97-AF65-F5344CB8AC3E}">
        <p14:creationId xmlns:p14="http://schemas.microsoft.com/office/powerpoint/2010/main" val="2162388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2589212" y="2133600"/>
            <a:ext cx="7054409" cy="3777622"/>
          </a:xfrm>
        </p:spPr>
        <p:txBody>
          <a:bodyPr>
            <a:normAutofit/>
          </a:bodyPr>
          <a:lstStyle/>
          <a:p>
            <a:r>
              <a:rPr lang="en-US" sz="2800" dirty="0"/>
              <a:t>USER PANEL</a:t>
            </a:r>
          </a:p>
          <a:p>
            <a:pPr>
              <a:buFont typeface="Wingdings" panose="05000000000000000000" pitchFamily="2" charset="2"/>
              <a:buChar char="§"/>
            </a:pPr>
            <a:r>
              <a:rPr lang="en-US" dirty="0"/>
              <a:t>Here user can be able to order a pizza with his requirements like </a:t>
            </a:r>
            <a:r>
              <a:rPr lang="en-US" dirty="0" err="1"/>
              <a:t>size,toppings</a:t>
            </a:r>
            <a:r>
              <a:rPr lang="en-US" dirty="0"/>
              <a:t> etc..</a:t>
            </a:r>
          </a:p>
          <a:p>
            <a:pPr>
              <a:buFont typeface="Wingdings" panose="05000000000000000000" pitchFamily="2" charset="2"/>
              <a:buChar char="§"/>
            </a:pPr>
            <a:r>
              <a:rPr lang="en-US" dirty="0"/>
              <a:t>Some screen shots are placed in next slides to get more clarity how the user panel </a:t>
            </a:r>
            <a:r>
              <a:rPr lang="en-US" dirty="0" err="1"/>
              <a:t>looklikes</a:t>
            </a:r>
            <a:r>
              <a:rPr lang="en-US" dirty="0"/>
              <a:t>.</a:t>
            </a:r>
          </a:p>
        </p:txBody>
      </p:sp>
    </p:spTree>
    <p:extLst>
      <p:ext uri="{BB962C8B-B14F-4D97-AF65-F5344CB8AC3E}">
        <p14:creationId xmlns:p14="http://schemas.microsoft.com/office/powerpoint/2010/main" val="3855908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PANEL</a:t>
            </a:r>
          </a:p>
        </p:txBody>
      </p:sp>
      <p:sp>
        <p:nvSpPr>
          <p:cNvPr id="4" name="Text Placeholder 3"/>
          <p:cNvSpPr>
            <a:spLocks noGrp="1"/>
          </p:cNvSpPr>
          <p:nvPr>
            <p:ph type="body" idx="1"/>
          </p:nvPr>
        </p:nvSpPr>
        <p:spPr/>
        <p:txBody>
          <a:bodyPr>
            <a:normAutofit fontScale="92500"/>
          </a:bodyPr>
          <a:lstStyle/>
          <a:p>
            <a:r>
              <a:rPr lang="en-US" dirty="0"/>
              <a:t>HOME PAGE</a:t>
            </a:r>
          </a:p>
        </p:txBody>
      </p:sp>
      <p:pic>
        <p:nvPicPr>
          <p:cNvPr id="9" name="Content Placeholder 8"/>
          <p:cNvPicPr>
            <a:picLocks noGrp="1"/>
          </p:cNvPicPr>
          <p:nvPr>
            <p:ph sz="half" idx="2"/>
          </p:nvPr>
        </p:nvPicPr>
        <p:blipFill>
          <a:blip r:embed="rId2"/>
          <a:stretch>
            <a:fillRect/>
          </a:stretch>
        </p:blipFill>
        <p:spPr>
          <a:xfrm>
            <a:off x="1447800" y="2840137"/>
            <a:ext cx="4645025" cy="2612826"/>
          </a:xfrm>
          <a:prstGeom prst="rect">
            <a:avLst/>
          </a:prstGeom>
        </p:spPr>
      </p:pic>
      <p:sp>
        <p:nvSpPr>
          <p:cNvPr id="6" name="Text Placeholder 5"/>
          <p:cNvSpPr>
            <a:spLocks noGrp="1"/>
          </p:cNvSpPr>
          <p:nvPr>
            <p:ph type="body" sz="quarter" idx="3"/>
          </p:nvPr>
        </p:nvSpPr>
        <p:spPr>
          <a:xfrm>
            <a:off x="7166449" y="1969475"/>
            <a:ext cx="4339181" cy="576262"/>
          </a:xfrm>
        </p:spPr>
        <p:txBody>
          <a:bodyPr>
            <a:normAutofit fontScale="92500"/>
          </a:bodyPr>
          <a:lstStyle/>
          <a:p>
            <a:r>
              <a:rPr lang="en-US" sz="2000" b="1" dirty="0"/>
              <a:t>AFTER LOGIN USERHOME PAGE</a:t>
            </a:r>
          </a:p>
        </p:txBody>
      </p:sp>
      <p:pic>
        <p:nvPicPr>
          <p:cNvPr id="12" name="Content Placeholder 11"/>
          <p:cNvPicPr>
            <a:picLocks noGrp="1"/>
          </p:cNvPicPr>
          <p:nvPr>
            <p:ph sz="quarter" idx="4"/>
          </p:nvPr>
        </p:nvPicPr>
        <p:blipFill>
          <a:blip r:embed="rId3"/>
          <a:stretch>
            <a:fillRect/>
          </a:stretch>
        </p:blipFill>
        <p:spPr>
          <a:xfrm>
            <a:off x="6411913" y="2833787"/>
            <a:ext cx="4645025" cy="2612826"/>
          </a:xfrm>
          <a:prstGeom prst="rect">
            <a:avLst/>
          </a:prstGeom>
        </p:spPr>
      </p:pic>
    </p:spTree>
    <p:extLst>
      <p:ext uri="{BB962C8B-B14F-4D97-AF65-F5344CB8AC3E}">
        <p14:creationId xmlns:p14="http://schemas.microsoft.com/office/powerpoint/2010/main" val="1869257705"/>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280</TotalTime>
  <Words>271</Words>
  <Application>Microsoft Office PowerPoint</Application>
  <PresentationFormat>Widescreen</PresentationFormat>
  <Paragraphs>92</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Gautami</vt:lpstr>
      <vt:lpstr>Gill Sans MT</vt:lpstr>
      <vt:lpstr>Times New Roman</vt:lpstr>
      <vt:lpstr>Wingdings</vt:lpstr>
      <vt:lpstr>Gallery</vt:lpstr>
      <vt:lpstr>PowerPoint Presentation</vt:lpstr>
      <vt:lpstr>INTRODUCTION</vt:lpstr>
      <vt:lpstr>OBJECTIVE</vt:lpstr>
      <vt:lpstr>LANGUAGES USED</vt:lpstr>
      <vt:lpstr>PowerPoint Presentation</vt:lpstr>
      <vt:lpstr>SOFTWARE USED</vt:lpstr>
      <vt:lpstr>PowerPoint Presentation</vt:lpstr>
      <vt:lpstr>PowerPoint Presentation</vt:lpstr>
      <vt:lpstr>USER PANEL</vt:lpstr>
      <vt:lpstr>USER PANEL</vt:lpstr>
      <vt:lpstr>ORDER ONLINE PAGE</vt:lpstr>
      <vt:lpstr>USER PANEL</vt:lpstr>
      <vt:lpstr>PowerPoint Presentation</vt:lpstr>
      <vt:lpstr>ADMIN PANEL</vt:lpstr>
      <vt:lpstr>ADMIN PANEL</vt:lpstr>
      <vt:lpstr>ADMIN PANEL</vt:lpstr>
      <vt:lpstr>ADMIN PANEL</vt:lpstr>
      <vt:lpstr>ADMIN PANEL</vt:lpstr>
      <vt:lpstr>KEY CHALLENGES</vt:lpstr>
      <vt:lpstr>CONTRIBUTION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gurava reddy naga</dc:creator>
  <cp:lastModifiedBy>bhargav reddy katikala</cp:lastModifiedBy>
  <cp:revision>29</cp:revision>
  <dcterms:created xsi:type="dcterms:W3CDTF">2017-04-25T02:40:19Z</dcterms:created>
  <dcterms:modified xsi:type="dcterms:W3CDTF">2018-08-31T15:34:26Z</dcterms:modified>
</cp:coreProperties>
</file>